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6"/>
  </p:normalViewPr>
  <p:slideViewPr>
    <p:cSldViewPr snapToGrid="0">
      <p:cViewPr varScale="1">
        <p:scale>
          <a:sx n="102" d="100"/>
          <a:sy n="102" d="100"/>
        </p:scale>
        <p:origin x="8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nn Rosendal Larsen" userId="5cdbceab3dcbf148" providerId="LiveId" clId="{3BE8C165-61AE-9D48-AAE0-2B8B45E130FD}"/>
    <pc:docChg chg="custSel addSld modSld">
      <pc:chgData name="Finn Rosendal Larsen" userId="5cdbceab3dcbf148" providerId="LiveId" clId="{3BE8C165-61AE-9D48-AAE0-2B8B45E130FD}" dt="2023-02-26T08:33:10.034" v="731" actId="20577"/>
      <pc:docMkLst>
        <pc:docMk/>
      </pc:docMkLst>
      <pc:sldChg chg="modSp mod">
        <pc:chgData name="Finn Rosendal Larsen" userId="5cdbceab3dcbf148" providerId="LiveId" clId="{3BE8C165-61AE-9D48-AAE0-2B8B45E130FD}" dt="2023-02-26T08:20:03.731" v="165" actId="20577"/>
        <pc:sldMkLst>
          <pc:docMk/>
          <pc:sldMk cId="1376207091" sldId="257"/>
        </pc:sldMkLst>
        <pc:spChg chg="mod">
          <ac:chgData name="Finn Rosendal Larsen" userId="5cdbceab3dcbf148" providerId="LiveId" clId="{3BE8C165-61AE-9D48-AAE0-2B8B45E130FD}" dt="2023-02-26T08:20:03.731" v="165" actId="20577"/>
          <ac:spMkLst>
            <pc:docMk/>
            <pc:sldMk cId="1376207091" sldId="257"/>
            <ac:spMk id="3" creationId="{93E0E507-6F68-F7D1-4A48-ADCD07EBC6CD}"/>
          </ac:spMkLst>
        </pc:spChg>
      </pc:sldChg>
      <pc:sldChg chg="modSp mod">
        <pc:chgData name="Finn Rosendal Larsen" userId="5cdbceab3dcbf148" providerId="LiveId" clId="{3BE8C165-61AE-9D48-AAE0-2B8B45E130FD}" dt="2023-02-26T08:16:35.881" v="117" actId="20577"/>
        <pc:sldMkLst>
          <pc:docMk/>
          <pc:sldMk cId="2985102296" sldId="258"/>
        </pc:sldMkLst>
        <pc:spChg chg="mod">
          <ac:chgData name="Finn Rosendal Larsen" userId="5cdbceab3dcbf148" providerId="LiveId" clId="{3BE8C165-61AE-9D48-AAE0-2B8B45E130FD}" dt="2023-02-26T08:16:35.881" v="117" actId="20577"/>
          <ac:spMkLst>
            <pc:docMk/>
            <pc:sldMk cId="2985102296" sldId="258"/>
            <ac:spMk id="8" creationId="{3B2CB2E6-EA49-6F9B-8A11-A77FBBD70E67}"/>
          </ac:spMkLst>
        </pc:spChg>
      </pc:sldChg>
      <pc:sldChg chg="addSp delSp modSp new mod modClrScheme chgLayout">
        <pc:chgData name="Finn Rosendal Larsen" userId="5cdbceab3dcbf148" providerId="LiveId" clId="{3BE8C165-61AE-9D48-AAE0-2B8B45E130FD}" dt="2023-02-26T08:33:10.034" v="731" actId="20577"/>
        <pc:sldMkLst>
          <pc:docMk/>
          <pc:sldMk cId="3377307487" sldId="260"/>
        </pc:sldMkLst>
        <pc:spChg chg="mod ord">
          <ac:chgData name="Finn Rosendal Larsen" userId="5cdbceab3dcbf148" providerId="LiveId" clId="{3BE8C165-61AE-9D48-AAE0-2B8B45E130FD}" dt="2023-02-26T08:23:41.302" v="280" actId="20577"/>
          <ac:spMkLst>
            <pc:docMk/>
            <pc:sldMk cId="3377307487" sldId="260"/>
            <ac:spMk id="2" creationId="{23065E11-650E-CC1A-363C-6135013320E3}"/>
          </ac:spMkLst>
        </pc:spChg>
        <pc:spChg chg="del mod ord">
          <ac:chgData name="Finn Rosendal Larsen" userId="5cdbceab3dcbf148" providerId="LiveId" clId="{3BE8C165-61AE-9D48-AAE0-2B8B45E130FD}" dt="2023-02-26T08:21:46.624" v="173" actId="700"/>
          <ac:spMkLst>
            <pc:docMk/>
            <pc:sldMk cId="3377307487" sldId="260"/>
            <ac:spMk id="3" creationId="{2109325D-BA6C-C7B1-D866-9C5563024B07}"/>
          </ac:spMkLst>
        </pc:spChg>
        <pc:spChg chg="del">
          <ac:chgData name="Finn Rosendal Larsen" userId="5cdbceab3dcbf148" providerId="LiveId" clId="{3BE8C165-61AE-9D48-AAE0-2B8B45E130FD}" dt="2023-02-26T08:21:46.624" v="173" actId="700"/>
          <ac:spMkLst>
            <pc:docMk/>
            <pc:sldMk cId="3377307487" sldId="260"/>
            <ac:spMk id="4" creationId="{1964C8BA-3098-D18D-D54B-94B8D2032C40}"/>
          </ac:spMkLst>
        </pc:spChg>
        <pc:spChg chg="add mod ord">
          <ac:chgData name="Finn Rosendal Larsen" userId="5cdbceab3dcbf148" providerId="LiveId" clId="{3BE8C165-61AE-9D48-AAE0-2B8B45E130FD}" dt="2023-02-26T08:33:10.034" v="731" actId="20577"/>
          <ac:spMkLst>
            <pc:docMk/>
            <pc:sldMk cId="3377307487" sldId="260"/>
            <ac:spMk id="5" creationId="{734667C5-9FF2-6ACD-CF7C-EC7B7104488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BF485-5D2D-2D7F-E6DA-9516A3CCD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3B4C737-D8D0-5000-7C88-888DE8E7B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DDB4D4-5CA2-5ACE-0038-E3BACCCFF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F242C36-80EF-348B-6CB4-986AED2A4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5E3D3CE-8CB3-13FF-B6E1-B1F4CEB47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435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7ABB3-5228-03CA-1CC0-197A47BD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07AC9A-D546-12B9-F020-CEFD6CE5C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7824F9-B90D-1EFD-159B-11111044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7A2EE2-F756-A2CC-58F9-9E08848C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6A49679-BD84-4C43-2B13-49B3EAA70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189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8A07CB-BF92-C19C-6E75-72C1BF36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1B679D1-F4AA-009D-F0D0-130BF694D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37850A-3CF9-4120-1E72-5421975E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2254338-8940-3184-1497-89E07EB3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03628E-A07C-A77A-AF09-390D30BDE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384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B13B4-D7E2-1FB6-365A-D7DA39951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3B9E25-2D8C-E7C9-CF8D-13F78894A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AA13A94-2766-D888-B634-0590DD031A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6C9343-D8AB-8E96-56FD-6F0DF3906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277743-224C-9617-23F7-DCD551E2A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54C8E2F-8D4B-4531-6077-C523A8C85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333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D1853D-6DC7-1B5B-8BE8-C6D943BAC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200C4A-9C9E-3822-58CC-C8D8F5A9B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8581693-744F-ADB9-FDF4-08BB40097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E378C11-3524-A466-892D-C67DF1E9B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1A41406-4604-26EF-6E90-B63318E9A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BAF63AC-6A39-90AE-039E-81F236848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25A10E5-0070-CB2B-86E3-3D00CFF62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60D9772-78E2-1F6C-E1FE-3C9085904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422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29263-0D27-FDB8-B776-3A97B28AB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926D7AC-C319-B059-F197-FF1AB6E47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6BFDA6F-FBD0-FDA2-972D-3ACC5B98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21C7BB3-9309-70EE-7A01-06E0C05E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40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81C2738-8E71-6F35-1AF5-17448760C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9BD847F-297D-FE33-5A7A-5D3C70BB7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95AABD-7C51-5115-90D9-56D7252B8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842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C09C89-16EC-B582-34F1-DA67C2C79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81A5D5-2A90-093A-7EF1-2F18BFE9C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FEA24FE-673F-E964-6957-3D94E9CCE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5D0355C-0BB5-7341-9083-C2EA59E65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0661553-AAF9-692A-1021-60440E54A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2A1DA32-198B-EDA3-E841-DBF8B059E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4606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30F8A0-6D29-DDE9-087A-46374C9B5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202796D-0497-522A-B058-35AECD3F3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2D91BAA-86DD-DF87-4DCF-931B3FB1C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04BF566-04A7-69AB-BEE3-87B6B036C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D62F99A-742F-886E-5ABF-463313419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7C1A199-BE14-7FB9-3089-C42596DEF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756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AEBB6F-CDDF-B56F-D6D5-BCF9D4B14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1BA1BC5-D0AD-643D-8560-58380C936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EB3DCB6-C4E2-861C-1FA6-1E72037B6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0E6840-FEB6-899C-3D66-A88715A3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8DCBB4-F165-0365-7626-A00CDEF8F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699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E10352B-C1BA-96B1-2312-5D5322A0A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F34E8FC-B290-67FE-02FF-72FD35E8D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F398C2-9DEF-B348-7495-5CA6E0C69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6C1D56-4FBA-FB04-EB64-0BE0FA5F1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F6B3B8-58F5-21B4-64AC-84C4927A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439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AF71B28-4960-CEE5-A0B5-E85164FFA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088D20-4E60-3C65-A61C-5D6E2B513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8E106C4-6F8E-1DAC-DD63-8847B7291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44231-E1FE-7241-8440-42B1E470ACD6}" type="datetimeFigureOut">
              <a:rPr lang="da-DK" smtClean="0"/>
              <a:t>26.02.2023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84DCD9-E42E-E7DD-EA79-21E4FABDA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50EE82-AB34-DE68-1552-2D3BEC150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724C7-F68F-0544-AAD0-7FF64EF981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791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energidataservice.dk/tso-electricity/Elspotprice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F27D7-A8B2-BDC4-1CB9-C6B9C5696F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Forslag til </a:t>
            </a:r>
            <a:r>
              <a:rPr lang="da-DK" dirty="0" err="1"/>
              <a:t>implentering</a:t>
            </a:r>
            <a:r>
              <a:rPr lang="da-DK" dirty="0"/>
              <a:t> af individuel afregning af 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0EB46CF-70A5-666B-C87C-3AD2AE757D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Fra 1. </a:t>
            </a:r>
            <a:r>
              <a:rPr lang="da-DK"/>
              <a:t>april 2023 alternativ 1</a:t>
            </a:r>
            <a:r>
              <a:rPr lang="da-DK" dirty="0"/>
              <a:t>. juli 2023</a:t>
            </a:r>
          </a:p>
        </p:txBody>
      </p:sp>
    </p:spTree>
    <p:extLst>
      <p:ext uri="{BB962C8B-B14F-4D97-AF65-F5344CB8AC3E}">
        <p14:creationId xmlns:p14="http://schemas.microsoft.com/office/powerpoint/2010/main" val="2496496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4AC85-E0AF-2FE9-0E6C-580E19EF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Hovedindhold i forslag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E0E507-6F68-F7D1-4A48-ADCD07EBC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da-DK" dirty="0"/>
              <a:t>Fra 1. april 2023 eller senest pr 1. juli 2023 åbnes der for den enkelte beboer til at kunne se og downloade sit forbrug time for time </a:t>
            </a:r>
            <a:r>
              <a:rPr lang="da-DK" dirty="0" err="1"/>
              <a:t>jf</a:t>
            </a:r>
            <a:r>
              <a:rPr lang="da-DK" dirty="0"/>
              <a:t> tilbud fra </a:t>
            </a:r>
            <a:r>
              <a:rPr lang="da-DK" u="sng" dirty="0"/>
              <a:t>BA </a:t>
            </a:r>
            <a:r>
              <a:rPr lang="da-DK" u="sng" dirty="0" err="1"/>
              <a:t>technologies</a:t>
            </a:r>
            <a:endParaRPr lang="da-DK" u="sng" dirty="0"/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Fra samme dato og frem opsamles forbrugsdata for den enkelte beboer time for time således at disse data kan efterbehandles 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Den aktuelle pris pr time som BBBO/afdelingen skal betale pr time til Vindstød fastlægges. Denne pris er bl.a. afhængig af den aktuelle spotpris pr time</a:t>
            </a:r>
          </a:p>
          <a:p>
            <a:pPr marL="514350" indent="-514350">
              <a:buFont typeface="+mj-lt"/>
              <a:buAutoNum type="arabicParenR"/>
            </a:pPr>
            <a:r>
              <a:rPr lang="da-DK" dirty="0"/>
              <a:t>Ved opgørelsestidspunktet (der kan være fx ved afslutningen af kvartalet eller ved årsafslutningen 30. juni 2024) beregnes forbruget på baggrund af oplysningerne i 2) og 3)</a:t>
            </a:r>
          </a:p>
        </p:txBody>
      </p:sp>
    </p:spTree>
    <p:extLst>
      <p:ext uri="{BB962C8B-B14F-4D97-AF65-F5344CB8AC3E}">
        <p14:creationId xmlns:p14="http://schemas.microsoft.com/office/powerpoint/2010/main" val="137620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D1FC4E-007B-E9C9-E8CC-A95864419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da-DK" sz="3600" dirty="0"/>
              <a:t>Element fra </a:t>
            </a:r>
            <a:r>
              <a:rPr lang="da-DK" sz="3600" u="sng" dirty="0"/>
              <a:t>BA </a:t>
            </a:r>
            <a:r>
              <a:rPr lang="da-DK" sz="3600" u="sng" dirty="0" err="1"/>
              <a:t>technologies</a:t>
            </a:r>
            <a:endParaRPr lang="da-DK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2CB2E6-EA49-6F9B-8A11-A77FBBD70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9" y="1782981"/>
            <a:ext cx="4008384" cy="4393982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/>
              <a:t>BA technologies stiller </a:t>
            </a:r>
            <a:r>
              <a:rPr lang="en-US" sz="2000" dirty="0" err="1"/>
              <a:t>adgang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præsentation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data time for time</a:t>
            </a:r>
          </a:p>
          <a:p>
            <a:r>
              <a:rPr lang="en-US" sz="2000" dirty="0"/>
              <a:t>Data er </a:t>
            </a:r>
            <a:r>
              <a:rPr lang="en-US" sz="2000" dirty="0" err="1"/>
              <a:t>demodata</a:t>
            </a:r>
            <a:r>
              <a:rPr lang="en-US" sz="2000" dirty="0"/>
              <a:t> </a:t>
            </a:r>
            <a:r>
              <a:rPr lang="en-US" sz="2000" dirty="0" err="1"/>
              <a:t>gældende</a:t>
            </a:r>
            <a:r>
              <a:rPr lang="en-US" sz="2000" dirty="0"/>
              <a:t> for </a:t>
            </a:r>
            <a:r>
              <a:rPr lang="en-US" sz="2000" dirty="0" err="1"/>
              <a:t>varme</a:t>
            </a:r>
            <a:r>
              <a:rPr lang="en-US" sz="2000" dirty="0"/>
              <a:t> – det </a:t>
            </a:r>
            <a:r>
              <a:rPr lang="en-US" sz="2000" dirty="0" err="1"/>
              <a:t>kunne</a:t>
            </a:r>
            <a:r>
              <a:rPr lang="en-US" sz="2000" dirty="0"/>
              <a:t> </a:t>
            </a:r>
            <a:r>
              <a:rPr lang="en-US" sz="2000" dirty="0" err="1"/>
              <a:t>lige</a:t>
            </a:r>
            <a:r>
              <a:rPr lang="en-US" sz="2000" dirty="0"/>
              <a:t> </a:t>
            </a:r>
            <a:r>
              <a:rPr lang="en-US" sz="2000" dirty="0" err="1"/>
              <a:t>så</a:t>
            </a:r>
            <a:r>
              <a:rPr lang="en-US" sz="2000" dirty="0"/>
              <a:t> </a:t>
            </a:r>
            <a:r>
              <a:rPr lang="en-US" sz="2000" dirty="0" err="1"/>
              <a:t>godt</a:t>
            </a:r>
            <a:r>
              <a:rPr lang="en-US" sz="2000" dirty="0"/>
              <a:t> have </a:t>
            </a:r>
            <a:r>
              <a:rPr lang="en-US" sz="2000" dirty="0" err="1"/>
              <a:t>været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endParaRPr lang="en-US" sz="2000" dirty="0"/>
          </a:p>
          <a:p>
            <a:r>
              <a:rPr lang="en-US" sz="2000" dirty="0" err="1"/>
              <a:t>Bemærk</a:t>
            </a:r>
            <a:r>
              <a:rPr lang="en-US" sz="2000" dirty="0"/>
              <a:t> </a:t>
            </a:r>
            <a:r>
              <a:rPr lang="en-US" sz="2000" dirty="0" err="1"/>
              <a:t>Pilen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højre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tillader</a:t>
            </a:r>
            <a:r>
              <a:rPr lang="en-US" sz="2000" dirty="0"/>
              <a:t> den </a:t>
            </a:r>
            <a:r>
              <a:rPr lang="en-US" sz="2000" dirty="0" err="1"/>
              <a:t>enkelte</a:t>
            </a:r>
            <a:r>
              <a:rPr lang="en-US" sz="2000" dirty="0"/>
              <a:t> </a:t>
            </a:r>
            <a:r>
              <a:rPr lang="en-US" sz="2000" dirty="0" err="1"/>
              <a:t>beboer</a:t>
            </a:r>
            <a:r>
              <a:rPr lang="en-US" sz="2000" dirty="0"/>
              <a:t> at download sine data for de </a:t>
            </a:r>
            <a:r>
              <a:rPr lang="en-US" sz="2000" dirty="0" err="1"/>
              <a:t>aktuelle</a:t>
            </a:r>
            <a:r>
              <a:rPr lang="en-US" sz="2000" dirty="0"/>
              <a:t> </a:t>
            </a:r>
            <a:r>
              <a:rPr lang="en-US" sz="2000" dirty="0" err="1"/>
              <a:t>udsnit</a:t>
            </a:r>
            <a:r>
              <a:rPr lang="en-US" sz="2000" dirty="0"/>
              <a:t> – se </a:t>
            </a:r>
            <a:r>
              <a:rPr lang="en-US" sz="2000" dirty="0" err="1"/>
              <a:t>yderst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højre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Foreløbig</a:t>
            </a:r>
            <a:r>
              <a:rPr lang="en-US" sz="2000" dirty="0"/>
              <a:t> pris </a:t>
            </a:r>
            <a:r>
              <a:rPr lang="en-US" sz="2000" dirty="0" err="1"/>
              <a:t>oplyst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BA technologies:</a:t>
            </a:r>
          </a:p>
          <a:p>
            <a:pPr algn="l"/>
            <a:r>
              <a:rPr lang="da-DK" sz="1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Etablering</a:t>
            </a:r>
            <a:r>
              <a:rPr lang="da-DK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pr. afdeling  (éngangsudgift)</a:t>
            </a:r>
          </a:p>
          <a:p>
            <a:pPr algn="l"/>
            <a:r>
              <a:rPr lang="da-DK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3.995,00 eks. moms</a:t>
            </a:r>
          </a:p>
          <a:p>
            <a:pPr algn="l"/>
            <a:r>
              <a:rPr lang="da-DK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/>
            <a:r>
              <a:rPr lang="da-DK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Årlig </a:t>
            </a:r>
            <a:r>
              <a:rPr lang="da-DK" sz="1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drift</a:t>
            </a:r>
            <a:r>
              <a:rPr lang="da-DK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:</a:t>
            </a:r>
          </a:p>
          <a:p>
            <a:pPr algn="l"/>
            <a:r>
              <a:rPr lang="da-DK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35 kr. pr. lejemål eks. moms</a:t>
            </a:r>
          </a:p>
          <a:p>
            <a:pPr algn="l"/>
            <a:r>
              <a:rPr lang="da-DK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1.500,00 pr. afdeling eks moms</a:t>
            </a:r>
          </a:p>
          <a:p>
            <a:pPr algn="l"/>
            <a:r>
              <a:rPr lang="da-DK" sz="1800" dirty="0">
                <a:solidFill>
                  <a:srgbClr val="212121"/>
                </a:solidFill>
                <a:latin typeface="Calibri" panose="020F0502020204030204" pitchFamily="34" charset="0"/>
              </a:rPr>
              <a:t>Pris og funktionalitet er formodentlig til forhandling</a:t>
            </a:r>
            <a:endParaRPr lang="da-DK" sz="1800" b="0" i="0" u="none" strike="noStrike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endParaRPr lang="en-US" sz="2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936F198-DC08-4B76-000D-833395B98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820" y="3301858"/>
            <a:ext cx="5006539" cy="255333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5CE90B11-D16F-D8BA-C722-8E2C94A03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744489"/>
              </p:ext>
            </p:extLst>
          </p:nvPr>
        </p:nvGraphicFramePr>
        <p:xfrm>
          <a:off x="9853828" y="1525721"/>
          <a:ext cx="1787067" cy="4359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689">
                  <a:extLst>
                    <a:ext uri="{9D8B030D-6E8A-4147-A177-3AD203B41FA5}">
                      <a16:colId xmlns:a16="http://schemas.microsoft.com/office/drawing/2014/main" val="921261000"/>
                    </a:ext>
                  </a:extLst>
                </a:gridCol>
                <a:gridCol w="595689">
                  <a:extLst>
                    <a:ext uri="{9D8B030D-6E8A-4147-A177-3AD203B41FA5}">
                      <a16:colId xmlns:a16="http://schemas.microsoft.com/office/drawing/2014/main" val="1755388737"/>
                    </a:ext>
                  </a:extLst>
                </a:gridCol>
                <a:gridCol w="595689">
                  <a:extLst>
                    <a:ext uri="{9D8B030D-6E8A-4147-A177-3AD203B41FA5}">
                      <a16:colId xmlns:a16="http://schemas.microsoft.com/office/drawing/2014/main" val="3438048932"/>
                    </a:ext>
                  </a:extLst>
                </a:gridCol>
              </a:tblGrid>
              <a:tr h="305150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Time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Forbrug pr. time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Enhed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2329711217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3,431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1392502305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01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1471885351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02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0,5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2698258185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03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0,5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276875802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04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2397744085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05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3163757602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06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3278774296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07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3156470598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08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0,966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98252018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09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0,034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3838023302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3597592584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11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3228244223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12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0,951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1064156788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13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0,049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3639942021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14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23818131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15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1255174988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16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1627357411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17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0,95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711159022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18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0,05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91118953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19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3000609587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20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615062742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21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4070325289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22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kWh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1568468539"/>
                  </a:ext>
                </a:extLst>
              </a:tr>
              <a:tr h="168591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23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>
                          <a:effectLst/>
                        </a:rPr>
                        <a:t>0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kWh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0" marR="8430" marT="8430" marB="0" anchor="b"/>
                </a:tc>
                <a:extLst>
                  <a:ext uri="{0D108BD9-81ED-4DB2-BD59-A6C34878D82A}">
                    <a16:rowId xmlns:a16="http://schemas.microsoft.com/office/drawing/2014/main" val="139254657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1701E41D-1859-6F78-2A6A-B5DDE41B0680}"/>
              </a:ext>
            </a:extLst>
          </p:cNvPr>
          <p:cNvSpPr txBox="1"/>
          <p:nvPr/>
        </p:nvSpPr>
        <p:spPr>
          <a:xfrm>
            <a:off x="7490564" y="1457471"/>
            <a:ext cx="1426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Forbrugsdata</a:t>
            </a:r>
          </a:p>
        </p:txBody>
      </p: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048F84CC-786B-57A3-CD85-32C7B8240B45}"/>
              </a:ext>
            </a:extLst>
          </p:cNvPr>
          <p:cNvCxnSpPr>
            <a:stCxn id="6" idx="3"/>
          </p:cNvCxnSpPr>
          <p:nvPr/>
        </p:nvCxnSpPr>
        <p:spPr>
          <a:xfrm>
            <a:off x="8917493" y="1642137"/>
            <a:ext cx="936335" cy="140844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102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A324E-12D8-DBF3-2ED6-7EF8A785B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Efterbehandling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666C013-2E57-5006-FFDB-54893E3A3E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1800" u="sng" dirty="0"/>
              <a:t>Prisliste</a:t>
            </a:r>
            <a:endParaRPr lang="da-DK" u="sng" dirty="0"/>
          </a:p>
          <a:p>
            <a:r>
              <a:rPr lang="da-DK" dirty="0"/>
              <a:t>Spotpris henter fx fra </a:t>
            </a:r>
            <a:r>
              <a:rPr lang="da-DK" sz="1400" dirty="0">
                <a:hlinkClick r:id="rId2"/>
              </a:rPr>
              <a:t>https://www.energidataservice.dk/tso-electricity/Elspotprices</a:t>
            </a:r>
            <a:r>
              <a:rPr lang="da-DK" sz="1400" dirty="0"/>
              <a:t> </a:t>
            </a:r>
          </a:p>
          <a:p>
            <a:r>
              <a:rPr lang="da-DK" dirty="0"/>
              <a:t>Vindstød afregning af yderligere elementer:</a:t>
            </a:r>
          </a:p>
          <a:p>
            <a:endParaRPr lang="da-DK" dirty="0"/>
          </a:p>
        </p:txBody>
      </p:sp>
      <p:sp>
        <p:nvSpPr>
          <p:cNvPr id="15" name="Pladsholder til indhold 14">
            <a:extLst>
              <a:ext uri="{FF2B5EF4-FFF2-40B4-BE49-F238E27FC236}">
                <a16:creationId xmlns:a16="http://schemas.microsoft.com/office/drawing/2014/main" id="{0B86A042-34C7-7457-D767-D9E2CA209C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1800" u="sng" dirty="0"/>
              <a:t>Afregning – forbrugsdata plus prisliste</a:t>
            </a:r>
          </a:p>
          <a:p>
            <a:endParaRPr lang="da-DK" dirty="0"/>
          </a:p>
        </p:txBody>
      </p:sp>
      <p:sp>
        <p:nvSpPr>
          <p:cNvPr id="11" name="Pladsholder til indhold 3">
            <a:extLst>
              <a:ext uri="{FF2B5EF4-FFF2-40B4-BE49-F238E27FC236}">
                <a16:creationId xmlns:a16="http://schemas.microsoft.com/office/drawing/2014/main" id="{500301E8-8F10-10E8-3C15-793E1CBDC5A2}"/>
              </a:ext>
            </a:extLst>
          </p:cNvPr>
          <p:cNvSpPr txBox="1">
            <a:spLocks/>
          </p:cNvSpPr>
          <p:nvPr/>
        </p:nvSpPr>
        <p:spPr>
          <a:xfrm>
            <a:off x="6168571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83089AAF-B966-DB57-C58C-87D54B614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001294"/>
            <a:ext cx="4836090" cy="1021416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6289BF96-C02D-F576-3ED4-9C50E0A4B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461" y="2267693"/>
            <a:ext cx="3499757" cy="346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62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065E11-650E-CC1A-363C-6135013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Budget – pr lejemål pr år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734667C5-9FF2-6ACD-CF7C-EC7B71044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000" dirty="0"/>
              <a:t>Adgang til at se forbrug pr lejemål					37 </a:t>
            </a:r>
            <a:r>
              <a:rPr lang="da-DK" sz="2000" dirty="0" err="1"/>
              <a:t>kr</a:t>
            </a:r>
            <a:endParaRPr lang="da-DK" sz="2000" dirty="0"/>
          </a:p>
          <a:p>
            <a:r>
              <a:rPr lang="da-DK" sz="2000" dirty="0"/>
              <a:t>Opsamling af forbrugsdata				  		  2 </a:t>
            </a:r>
            <a:r>
              <a:rPr lang="da-DK" sz="2000" dirty="0" err="1"/>
              <a:t>kr</a:t>
            </a:r>
            <a:endParaRPr lang="da-DK" sz="2000" dirty="0"/>
          </a:p>
          <a:p>
            <a:r>
              <a:rPr lang="da-DK" sz="2000" dirty="0"/>
              <a:t>Fastlæggelse af prisliste					  		  2 </a:t>
            </a:r>
            <a:r>
              <a:rPr lang="da-DK" sz="2000" dirty="0" err="1"/>
              <a:t>kr</a:t>
            </a:r>
            <a:endParaRPr lang="da-DK" sz="2000" dirty="0"/>
          </a:p>
          <a:p>
            <a:r>
              <a:rPr lang="da-DK" sz="2000" u="sng" dirty="0"/>
              <a:t>Ekstra administration 							  9 </a:t>
            </a:r>
            <a:r>
              <a:rPr lang="da-DK" sz="2000" u="sng" dirty="0" err="1"/>
              <a:t>kr</a:t>
            </a:r>
            <a:endParaRPr lang="da-DK" sz="2000" u="sng" dirty="0"/>
          </a:p>
          <a:p>
            <a:r>
              <a:rPr lang="da-DK" sz="2000" dirty="0"/>
              <a:t>Samlede omkostninger pr lejemål pr år </a:t>
            </a:r>
            <a:r>
              <a:rPr lang="da-DK" sz="2000" dirty="0" err="1"/>
              <a:t>excl</a:t>
            </a:r>
            <a:r>
              <a:rPr lang="da-DK" sz="2000" dirty="0"/>
              <a:t> udviklingsomkostninger		50 </a:t>
            </a:r>
            <a:r>
              <a:rPr lang="da-DK" sz="2000" dirty="0" err="1"/>
              <a:t>kr</a:t>
            </a:r>
            <a:endParaRPr lang="da-DK" sz="2000" dirty="0"/>
          </a:p>
          <a:p>
            <a:endParaRPr lang="da-DK" sz="2000" dirty="0"/>
          </a:p>
          <a:p>
            <a:r>
              <a:rPr lang="da-DK" sz="2000" dirty="0"/>
              <a:t>Udvikling af automatisering af opkrævning første år: 50 til 100 </a:t>
            </a:r>
            <a:r>
              <a:rPr lang="da-DK" sz="2000" dirty="0" err="1"/>
              <a:t>kr</a:t>
            </a:r>
            <a:r>
              <a:rPr lang="da-DK" sz="2000" dirty="0"/>
              <a:t> pr lejemål – herefter 0 </a:t>
            </a:r>
            <a:r>
              <a:rPr lang="da-DK" sz="2000" dirty="0" err="1"/>
              <a:t>kr</a:t>
            </a: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377307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e56876-af23-49a4-815f-9a8d566496d3">
      <Terms xmlns="http://schemas.microsoft.com/office/infopath/2007/PartnerControls"/>
    </lcf76f155ced4ddcb4097134ff3c332f>
    <TaxCatchAll xmlns="e3683319-9dc9-4b2e-8917-71f9cd8efb8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A5EC1C10B1AFF439E5D29627C447AAC" ma:contentTypeVersion="16" ma:contentTypeDescription="Opret et nyt dokument." ma:contentTypeScope="" ma:versionID="eac2c49cf6f1fba2e5ddb7eaf1b4d7b4">
  <xsd:schema xmlns:xsd="http://www.w3.org/2001/XMLSchema" xmlns:xs="http://www.w3.org/2001/XMLSchema" xmlns:p="http://schemas.microsoft.com/office/2006/metadata/properties" xmlns:ns2="85e56876-af23-49a4-815f-9a8d566496d3" xmlns:ns3="e3683319-9dc9-4b2e-8917-71f9cd8efb85" targetNamespace="http://schemas.microsoft.com/office/2006/metadata/properties" ma:root="true" ma:fieldsID="2d12c71f025a26054808eb0997bc6ca7" ns2:_="" ns3:_="">
    <xsd:import namespace="85e56876-af23-49a4-815f-9a8d566496d3"/>
    <xsd:import namespace="e3683319-9dc9-4b2e-8917-71f9cd8efb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56876-af23-49a4-815f-9a8d566496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4cd3de38-ab4a-4e13-a0da-aeee1fcbc0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683319-9dc9-4b2e-8917-71f9cd8efb8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2a8436e-65f6-457a-87a1-1c15bfb6b7e3}" ma:internalName="TaxCatchAll" ma:showField="CatchAllData" ma:web="e3683319-9dc9-4b2e-8917-71f9cd8efb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B4CEB1-D757-4CE0-B01C-725232F54A59}">
  <ds:schemaRefs>
    <ds:schemaRef ds:uri="85e56876-af23-49a4-815f-9a8d566496d3"/>
    <ds:schemaRef ds:uri="http://schemas.openxmlformats.org/package/2006/metadata/core-properties"/>
    <ds:schemaRef ds:uri="http://purl.org/dc/dcmitype/"/>
    <ds:schemaRef ds:uri="e3683319-9dc9-4b2e-8917-71f9cd8efb85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23A5AA3-EEC0-4E3F-8960-6648D6E795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76BF53-72E3-497D-A5C6-039E16A5C7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e56876-af23-49a4-815f-9a8d566496d3"/>
    <ds:schemaRef ds:uri="e3683319-9dc9-4b2e-8917-71f9cd8efb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429</Words>
  <Application>Microsoft Macintosh PowerPoint</Application>
  <PresentationFormat>Widescreen</PresentationFormat>
  <Paragraphs>109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Forslag til implentering af individuel afregning af el</vt:lpstr>
      <vt:lpstr>Hovedindhold i forslag</vt:lpstr>
      <vt:lpstr>Element fra BA technologies</vt:lpstr>
      <vt:lpstr>Efterbehandling</vt:lpstr>
      <vt:lpstr>Budget – pr lejemål pr år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Forslag til implentering af individuel afregning af el</dc:title>
  <dc:creator>Finn</dc:creator>
  <cp:lastModifiedBy>Finn</cp:lastModifiedBy>
  <cp:revision>2</cp:revision>
  <dcterms:created xsi:type="dcterms:W3CDTF">2023-02-26T07:03:21Z</dcterms:created>
  <dcterms:modified xsi:type="dcterms:W3CDTF">2023-02-26T08:33:11Z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0x010100DA5EC1C10B1AFF439E5D29627C447AAC</vt:lpwstr>
  </property>
  <property fmtid="{D5CDD505-2E9C-101B-9397-08002B2CF9AE}" pid="3" name="MediaServiceImageTags">
    <vt:lpwstr/>
  </property>
</Properties>
</file>